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72" r:id="rId8"/>
    <p:sldId id="263" r:id="rId9"/>
    <p:sldId id="268" r:id="rId10"/>
    <p:sldId id="264" r:id="rId11"/>
    <p:sldId id="269" r:id="rId12"/>
    <p:sldId id="267" r:id="rId13"/>
    <p:sldId id="270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heng Zhang (SSE,120090270)" userId="8e68cb38-489f-4189-adea-24c9722b5ea1" providerId="ADAL" clId="{CB077C92-B1F1-46D3-9622-87EA06A29440}"/>
    <pc:docChg chg="undo custSel addSld modSld">
      <pc:chgData name="Shuheng Zhang (SSE,120090270)" userId="8e68cb38-489f-4189-adea-24c9722b5ea1" providerId="ADAL" clId="{CB077C92-B1F1-46D3-9622-87EA06A29440}" dt="2022-07-21T08:46:45.681" v="95" actId="20577"/>
      <pc:docMkLst>
        <pc:docMk/>
      </pc:docMkLst>
      <pc:sldChg chg="modSp mod">
        <pc:chgData name="Shuheng Zhang (SSE,120090270)" userId="8e68cb38-489f-4189-adea-24c9722b5ea1" providerId="ADAL" clId="{CB077C92-B1F1-46D3-9622-87EA06A29440}" dt="2022-07-21T08:16:17.452" v="89" actId="114"/>
        <pc:sldMkLst>
          <pc:docMk/>
          <pc:sldMk cId="2845739898" sldId="256"/>
        </pc:sldMkLst>
        <pc:spChg chg="mod">
          <ac:chgData name="Shuheng Zhang (SSE,120090270)" userId="8e68cb38-489f-4189-adea-24c9722b5ea1" providerId="ADAL" clId="{CB077C92-B1F1-46D3-9622-87EA06A29440}" dt="2022-07-21T07:35:31.833" v="69" actId="20577"/>
          <ac:spMkLst>
            <pc:docMk/>
            <pc:sldMk cId="2845739898" sldId="256"/>
            <ac:spMk id="2" creationId="{5E672DAE-995D-004F-974D-CE2611AFBA56}"/>
          </ac:spMkLst>
        </pc:spChg>
        <pc:spChg chg="mod">
          <ac:chgData name="Shuheng Zhang (SSE,120090270)" userId="8e68cb38-489f-4189-adea-24c9722b5ea1" providerId="ADAL" clId="{CB077C92-B1F1-46D3-9622-87EA06A29440}" dt="2022-07-21T08:16:17.452" v="89" actId="114"/>
          <ac:spMkLst>
            <pc:docMk/>
            <pc:sldMk cId="2845739898" sldId="256"/>
            <ac:spMk id="3" creationId="{541931E4-CA9E-DE49-B7FF-7F8956F5FC71}"/>
          </ac:spMkLst>
        </pc:spChg>
      </pc:sldChg>
      <pc:sldChg chg="modSp mod">
        <pc:chgData name="Shuheng Zhang (SSE,120090270)" userId="8e68cb38-489f-4189-adea-24c9722b5ea1" providerId="ADAL" clId="{CB077C92-B1F1-46D3-9622-87EA06A29440}" dt="2022-07-21T08:23:16.001" v="92" actId="114"/>
        <pc:sldMkLst>
          <pc:docMk/>
          <pc:sldMk cId="1527763053" sldId="257"/>
        </pc:sldMkLst>
        <pc:spChg chg="mod">
          <ac:chgData name="Shuheng Zhang (SSE,120090270)" userId="8e68cb38-489f-4189-adea-24c9722b5ea1" providerId="ADAL" clId="{CB077C92-B1F1-46D3-9622-87EA06A29440}" dt="2022-07-21T08:23:16.001" v="92" actId="114"/>
          <ac:spMkLst>
            <pc:docMk/>
            <pc:sldMk cId="1527763053" sldId="257"/>
            <ac:spMk id="3" creationId="{91BDADCE-AD9E-DE40-ADEF-AA2FCACF33BA}"/>
          </ac:spMkLst>
        </pc:spChg>
        <pc:picChg chg="mod">
          <ac:chgData name="Shuheng Zhang (SSE,120090270)" userId="8e68cb38-489f-4189-adea-24c9722b5ea1" providerId="ADAL" clId="{CB077C92-B1F1-46D3-9622-87EA06A29440}" dt="2022-07-21T07:54:00.269" v="82" actId="1076"/>
          <ac:picMkLst>
            <pc:docMk/>
            <pc:sldMk cId="1527763053" sldId="257"/>
            <ac:picMk id="6" creationId="{4D7777C4-C91B-4BA4-93BB-DBDC4106ABD4}"/>
          </ac:picMkLst>
        </pc:picChg>
      </pc:sldChg>
      <pc:sldChg chg="modSp new mod">
        <pc:chgData name="Shuheng Zhang (SSE,120090270)" userId="8e68cb38-489f-4189-adea-24c9722b5ea1" providerId="ADAL" clId="{CB077C92-B1F1-46D3-9622-87EA06A29440}" dt="2022-07-21T08:46:45.681" v="95" actId="20577"/>
        <pc:sldMkLst>
          <pc:docMk/>
          <pc:sldMk cId="749016932" sldId="266"/>
        </pc:sldMkLst>
        <pc:spChg chg="mod">
          <ac:chgData name="Shuheng Zhang (SSE,120090270)" userId="8e68cb38-489f-4189-adea-24c9722b5ea1" providerId="ADAL" clId="{CB077C92-B1F1-46D3-9622-87EA06A29440}" dt="2022-07-21T07:30:04.847" v="10" actId="20577"/>
          <ac:spMkLst>
            <pc:docMk/>
            <pc:sldMk cId="749016932" sldId="266"/>
            <ac:spMk id="2" creationId="{469E8035-2A05-1FE1-8C46-E2DD30A7D03E}"/>
          </ac:spMkLst>
        </pc:spChg>
        <pc:spChg chg="mod">
          <ac:chgData name="Shuheng Zhang (SSE,120090270)" userId="8e68cb38-489f-4189-adea-24c9722b5ea1" providerId="ADAL" clId="{CB077C92-B1F1-46D3-9622-87EA06A29440}" dt="2022-07-21T08:46:45.681" v="95" actId="20577"/>
          <ac:spMkLst>
            <pc:docMk/>
            <pc:sldMk cId="749016932" sldId="266"/>
            <ac:spMk id="3" creationId="{6696E0D8-6E55-EF83-A52E-07B79F5ED2D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44:13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24575,'0'37'0,"0"-4"0,0-10 0,0-2 0,0-3 0,0 7 0,0-1 0,0-1 0,0 0 0,0-3 0,0 5 0,0-1 0,0 0 0,0 0 0,0-2 0,0-1 0,0-4 0,0 0 0,0-2 0,0 1 0,0-1 0,0 1 0,0-2 0,0-2 0,0-1 0,0 0 0,0-5 0,0 4 0,0-5 0,0 2 0,0 0 0,0 1 0,0-1 0,0 1 0,0-2 0,0-1 0,0 0 0,0 0 0,0 2 0,0-1 0,0 0 0,0-1 0,0-1 0,0 3 0,0-1 0,0 0 0,0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44:17.4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24575,'0'20'0,"0"-1"0,0-1 0,0-2 0,0 1 0,0-4 0,0 6 0,0-9 0,0 6 0,0-5 0,0 4 0,0-1 0,0 2 0,0-1 0,0 1 0,0-1 0,0 1 0,1 1 0,1 3 0,0 7 0,0-7 0,-1 6 0,-1-11 0,0 4 0,0-3 0,0 0 0,0 0 0,0-1 0,0 1 0,2-2 0,0 0 0,0-1 0,0 0 0,-2 5 0,0-7 0,0 7 0,0-12 0,0 6 0,0-6 0,0 1 0,0 1 0,0-1 0,0 0 0,0 1 0,0-2 0,1 0 0,1 0 0,0 0 0,0-1 0,-2 0 0,0 1 0,0 1 0,0 0 0,0 0 0,0-2 0,0 2 0,0-2 0,0 1 0,0 0 0,0-1 0,0 1 0,0-1 0,0 0 0,0 0 0,0 1 0,0 0 0,0-1 0,0 1 0,0-2 0,0 3 0,0-3 0,-5 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44:19.9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24575,'0'37'0,"0"1"0,0-7 0,0 0 0,0 4 0,0-10 0,0 16 0,0-6 0,0-7 0,0 15 0,0-26 0,0 16 0,0-14 0,1 2 0,1 4 0,0-4 0,0 4 0,-1 2 0,-1-8 0,0 6 0,0-7 0,0 3 0,0 0 0,0-1 0,0-2 0,0 3 0,2-8 0,0 5 0,0-6 0,0 3 0,-2-1 0,2-4 0,0 2 0,0-4 0,-1 2 0,0 1 0,1-1 0,0 0 0,0 0 0,-1-2 0,-1-2 0,0-1 0,0 1 0,0 1 0,0 0 0,0-2 0,0 0 0,0 0 0,0 0 0,0 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44:22.8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0 24575,'0'38'0,"0"-2"0,0 14 0,0-8 0,0 23 0,0-9 0,0 17 0,0-26 0,0 5 0,0-27 0,0 5 0,0-7 0,0-4 0,0-3 0,0 4 0,0-9 0,0 8 0,0-12 0,0 8 0,-2-6 0,0 6 0,0-2 0,0 5 0,2-7 0,0 3 0,0-6 0,0 3 0,0-1 0,0-1 0,0 0 0,0 0 0,0-4 0,0 3 0,0-4 0,0 3 0,0 0 0,0-1 0,0 0 0,0 0 0,0-2 0,0 4 0,0-2 0,0 2 0,0-2 0,0 0 0,0 0 0,0 0 0,0 0 0,0-2 0,0 4 0,0-2 0,0 1 0,0-2 0,0 0 0,0 0 0,0 1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5:22:37.8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847 1 24575,'-55'42'0,"10"-6"0,0 1 0,-12 16 0,10-10 0,-1 3 0,12-6 0,2-1 0,-18 24 0,13-16 0,3 0 0,-1 5 0,-10 14 0,16-19 0,0 7 0,14-13 0,-7 15 0,-4 3 0,0-8 0,-12 13 0,14-21 0,-1 6 0,16-5 0,8-3 0,0 15 0,3 0 0,0 3 0,0-1 0,0-2 0,0 12 0,0-17 0,4 21 0,4-18 0,6 13 0,4-3 0,1-10 0,1-9 0,3-6 0,5 0 0,8 10 0,8 7 0,2-2 0,-5-10 0,-5-13 0,-8-12 0,3-4 0,5 0 0,9 2 0,12 3 0,7 0 0,3 0 0,-4-2 0,-6-1 0,-7-1 0,-5-2 0,-2-2 0,-4-4 0,0-3 0,2 2 0,-8-6 0,14 3 0,-5-4 0,16 0 0,5 0 0,0 0 0,-1-2 0,-5-2 0,-9-4 0,-7-4 0,-9-1 0,-7 0 0,0-2 0,-2 0 0,2 0 0,2-5 0,1 0 0,1 0 0,-2 0 0,-1 5 0,-2 0 0,3 0 0,-1 1 0,-5-1 0,3-2 0,-8 2 0,6-8 0,-6 7 0,6-10 0,-1 2 0,1-5 0,1 3 0,2-5 0,4-2 0,-4 3 0,4-9 0,-11 11 0,-1-4 0,-4 5 0,-6-2 0,-3 6 0,1-2 0,-2 2 0,1 3 0,-1-6 0,0-2 0,1-5 0,-2 3 0,1 4 0,-1 7 0,-2-3 0,0 10 0,0-6 0,0 3 0,0-7 0,0-4 0,0-14 0,0-2 0,0-12 0,0 7 0,0-7 0,0 13 0,0-5 0,0 4 0,0 13 0,-5-5 0,3 15 0,-6-10 0,2 5 0,0 1 0,-1-2 0,0 9 0,0-6 0,-2 4 0,0 2 0,-4-4 0,-2 5 0,-1-3 0,0 2 0,-1-1 0,-4-1 0,-3-1 0,-1 4 0,0-3 0,-3 0 0,1-4 0,-5-3 0,4 0 0,3 1 0,1 1 0,-2 1 0,1 1 0,-2 2 0,-2-5 0,7 8 0,-14-11 0,10 6 0,-4-3 0,7 5 0,-1 1 0,0 8 0,-7-9 0,8 7 0,-4-5 0,5 5 0,-6-1 0,0 2 0,-2-1 0,0-1 0,-1 0 0,-1 3 0,6 5 0,1 3 0,10 2 0,0 0 0,2 0 0,0 0 0,-4 0 0,4 0 0,-5 0 0,3 0 0,4 0 0,-8 0 0,10-2 0,-10-1 0,5-3 0,3 3 0,0-1 0,7 4 0,-2 0 0,-2 0 0,0 0 0,1-1 0,1-1 0,2-1 0,-2 1 0,1 1 0,-1 1 0,1-2 0,-1 0 0,-1 0 0,1 0 0,0 2 0,2 0 0,-2 0 0,1 0 0,-1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2743F-C074-D844-B19F-E4BE008990BD}" type="datetimeFigureOut">
              <a:rPr kumimoji="1" lang="zh-CN" altLang="en-US" smtClean="0"/>
              <a:t>2022/7/26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FBA26-64D7-784E-BE1F-77B86BFF08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31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65733-F0BD-4A99-B9C9-6FF1D603A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D9E3-9124-C343-B2F8-791E14F33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B89E-A8C3-2A4E-906E-92CCC2B7E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E446A-3BA1-D446-A30A-C64CD6DE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59DAE-06C9-BF40-B180-1D18826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AB30-38BB-154B-8A89-9189FA17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9673-87B1-274C-853A-7393DEF3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C6277-69FD-734A-A5ED-4FA9AA46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96D6-81A4-0A48-82E7-7C0FC034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B02A-3217-C64F-ABF8-69EF3C40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106A-B3F7-AD48-84F3-BF8B0899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4501C-B0DD-4342-99C9-459EDA9AE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BBAF8-472F-3540-8D48-DD3509741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47F34-D3AA-3E4B-9BF9-44036649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3B6CB-77C6-4349-9AB2-BD7CCFDA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57D76-71DC-8743-84D0-B64B97E9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0383-D426-BD4F-A0D7-D09A800F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27F4-763F-9A4C-9EDD-F80D05DA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9370-CE4A-024F-A46E-7EA42E9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117C-3C12-D241-B22E-CE8BC719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FAEF1-0BC7-1C43-B531-1475580E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3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3022-D78E-4E49-91F1-33954508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7C8AB-C6D9-F04C-BF9E-5A0B7C23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7A1E0-B837-7547-AAD1-24F9AACE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5B292-E07F-C54D-934D-9B82425F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F8A1-0407-FF4F-B54D-B4E7DD1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C89F-AB19-464D-BC88-55458A4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21D4-9273-7442-BD42-9BFE2D1A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D682-E303-F145-A226-A0A90091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FA05D-331D-1245-B3E5-25D7AA73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D2D7F-14C1-E24A-A32E-F1E0F951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30046-3DF4-3844-A77C-0F7A7CE1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F993-FC9B-A845-809A-EB65FBB5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585A-02D3-3149-BAEA-BB4DE096E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BC096-6951-CD45-BB78-D4F24A60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0F5D7-3600-0E48-8A95-888DAEA7B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AC25B-E7B9-DE44-B132-63226B9DB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CF7B0-2159-AC4A-A1F7-0586E2C1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AAE63-EC44-704F-8C1F-504C664F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1BD4D-1D64-A242-AB37-1D386F2F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536D-1863-2C4A-9E63-FD4134C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69498-94CE-5F46-A67E-5625A8EF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BEF06-2976-1F42-963B-FC18E180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3F9FC-B22D-814F-9CBD-084651BE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0DF68-946F-0440-9158-4F673765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1635F-AB34-0B40-8374-90050120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076DA-1012-7C46-814A-1364188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683A-A73B-9645-8BFF-2E2FEB2C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9113-4163-2646-8C51-57406BEA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90312-24F2-5E4E-9460-5B5BC5EA5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5CFF0-AEC5-7848-8FA8-38D02C1C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81F8F-110B-7747-9853-8BAF6424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6C394-9594-B84D-8D76-E48EF866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61F0-C670-A241-B1B2-AFB589AC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96F61-044E-0A43-8C04-C65F719CD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453D4-0070-4741-86F7-46FCDDB3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438CC-3857-154B-B360-9F8ABAB7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7381-B91C-0C47-A467-2BD285A2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86CA1-3602-E343-BCB2-B1F2CF6A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24AE-F602-0642-900A-FFB65C79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684C-9055-8944-A3CD-AECD3FB0D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D44D-3A40-D64F-A2F9-DC4B45E4C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CBFD6-99B0-4045-80E8-54606D5C80AC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D067-330E-7641-A192-A5A19EF05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BADD-B05E-3C42-83B5-4676C472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customXml" Target="../ink/ink2.xml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8.png"/><Relationship Id="rId4" Type="http://schemas.openxmlformats.org/officeDocument/2006/relationships/image" Target="../media/image31.wmf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5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2DAE-995D-004F-974D-CE2611AFB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High-quality Panorama from Videos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931E4-CA9E-DE49-B7FF-7F8956F5F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 fontScale="92500" lnSpcReduction="20000"/>
          </a:bodyPr>
          <a:lstStyle/>
          <a:p>
            <a:pPr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of stitching a set of images is widely used today. Sometimes we want to obtain a panorama from a video that is captured from a stationary point by rotating the camera. However, the video may suffer from motion blur, which is not wanted when we try to construct a panorama from it. In our project, we try to construct a panorama from a video, and tentatively solve the motion blur problem of the panorama.</a:t>
            </a:r>
          </a:p>
        </p:txBody>
      </p:sp>
    </p:spTree>
    <p:extLst>
      <p:ext uri="{BB962C8B-B14F-4D97-AF65-F5344CB8AC3E}">
        <p14:creationId xmlns:p14="http://schemas.microsoft.com/office/powerpoint/2010/main" val="284573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82" y="102366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499582" y="1211184"/>
            <a:ext cx="11192835" cy="527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Deblurring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 Estimating X(t)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camera rotates at a single direction (from left to right)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exposure time at each frame, the rotating velocity is constant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16E25A-D022-C4C9-7AD2-8C3034B5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907" y="1444108"/>
            <a:ext cx="5502930" cy="10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55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6E4A81-2A76-38EF-CD98-D0826D9C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91"/>
            <a:ext cx="4767604" cy="4947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2D196B-2606-CAF6-4D57-7B9905138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603" y="160891"/>
            <a:ext cx="3030005" cy="49471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5ED329A-F532-F9F5-1F2F-34C950A946DB}"/>
              </a:ext>
            </a:extLst>
          </p:cNvPr>
          <p:cNvSpPr txBox="1"/>
          <p:nvPr/>
        </p:nvSpPr>
        <p:spPr>
          <a:xfrm>
            <a:off x="2179549" y="5137022"/>
            <a:ext cx="5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w1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0AE28B-D926-28B4-B1A1-48E7A423D3E4}"/>
              </a:ext>
            </a:extLst>
          </p:cNvPr>
          <p:cNvSpPr txBox="1"/>
          <p:nvPr/>
        </p:nvSpPr>
        <p:spPr>
          <a:xfrm>
            <a:off x="6207552" y="51013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w2</a:t>
            </a:r>
            <a:endParaRPr kumimoji="1"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B4AA744-B706-FE75-00B1-39240535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26" y="5535348"/>
            <a:ext cx="5502930" cy="10926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4C27462-6AE9-4561-0DCA-DCBC9B22A53C}"/>
                  </a:ext>
                </a:extLst>
              </p14:cNvPr>
              <p14:cNvContentPartPr/>
              <p14:nvPr/>
            </p14:nvContentPartPr>
            <p14:xfrm>
              <a:off x="448527" y="4860542"/>
              <a:ext cx="360" cy="24084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4C27462-6AE9-4561-0DCA-DCBC9B22A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887" y="4824902"/>
                <a:ext cx="72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5611D6F4-B660-8E91-657D-7A8B207E3312}"/>
                  </a:ext>
                </a:extLst>
              </p14:cNvPr>
              <p14:cNvContentPartPr/>
              <p14:nvPr/>
            </p14:nvContentPartPr>
            <p14:xfrm>
              <a:off x="4734327" y="4843622"/>
              <a:ext cx="8280" cy="2934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5611D6F4-B660-8E91-657D-7A8B207E33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98327" y="4807982"/>
                <a:ext cx="799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D2371C85-E009-5609-AA1D-FE6BBF62CEBB}"/>
                  </a:ext>
                </a:extLst>
              </p14:cNvPr>
              <p14:cNvContentPartPr/>
              <p14:nvPr/>
            </p14:nvContentPartPr>
            <p14:xfrm>
              <a:off x="5217807" y="4814462"/>
              <a:ext cx="11520" cy="33048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D2371C85-E009-5609-AA1D-FE6BBF62CE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1807" y="4778462"/>
                <a:ext cx="831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15E9B041-536F-34F7-7D32-CC3A7B4E2AAB}"/>
                  </a:ext>
                </a:extLst>
              </p14:cNvPr>
              <p14:cNvContentPartPr/>
              <p14:nvPr/>
            </p14:nvContentPartPr>
            <p14:xfrm>
              <a:off x="7746807" y="4815182"/>
              <a:ext cx="3240" cy="33984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15E9B041-536F-34F7-7D32-CC3A7B4E2A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10807" y="4779182"/>
                <a:ext cx="74880" cy="41148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81B46966-F07A-875C-1BCB-CA8F7CC499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6738" y="4359275"/>
            <a:ext cx="1651787" cy="74210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47CCA6C-29DF-0016-EBD0-3578422E49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5124" y="5155022"/>
            <a:ext cx="2220258" cy="5192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B73673-683D-C021-C60B-12B37ECEF3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9959" y="1057200"/>
            <a:ext cx="3297956" cy="17304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A942AD-25C7-6EA7-441B-2698E78787DB}"/>
              </a:ext>
            </a:extLst>
          </p:cNvPr>
          <p:cNvSpPr txBox="1"/>
          <p:nvPr/>
        </p:nvSpPr>
        <p:spPr>
          <a:xfrm>
            <a:off x="8523380" y="3646080"/>
            <a:ext cx="316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Total distance that image traveled during exposure time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34B339-379F-0AB0-0333-47FADB83E385}"/>
              </a:ext>
            </a:extLst>
          </p:cNvPr>
          <p:cNvSpPr txBox="1"/>
          <p:nvPr/>
        </p:nvSpPr>
        <p:spPr>
          <a:xfrm>
            <a:off x="7640903" y="160891"/>
            <a:ext cx="466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the motion of the camera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82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642972" y="1595598"/>
            <a:ext cx="11192835" cy="1237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Deblurring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Deblurring using wiener filter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652DB6-2171-DF83-A107-B8C2F7E2B643}"/>
              </a:ext>
            </a:extLst>
          </p:cNvPr>
          <p:cNvGrpSpPr/>
          <p:nvPr/>
        </p:nvGrpSpPr>
        <p:grpSpPr>
          <a:xfrm>
            <a:off x="401423" y="2780101"/>
            <a:ext cx="2332049" cy="2228854"/>
            <a:chOff x="6455721" y="1181621"/>
            <a:chExt cx="3912133" cy="358493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5AA53D0-86EB-4076-4F2A-201DECC33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9777" y="1181621"/>
              <a:ext cx="3038077" cy="3584932"/>
            </a:xfrm>
            <a:prstGeom prst="rect">
              <a:avLst/>
            </a:prstGeom>
          </p:spPr>
        </p:pic>
        <p:sp>
          <p:nvSpPr>
            <p:cNvPr id="8" name="左大括号 7">
              <a:extLst>
                <a:ext uri="{FF2B5EF4-FFF2-40B4-BE49-F238E27FC236}">
                  <a16:creationId xmlns:a16="http://schemas.microsoft.com/office/drawing/2014/main" id="{613D43DA-DD3D-7487-C392-EB5C9D64D482}"/>
                </a:ext>
              </a:extLst>
            </p:cNvPr>
            <p:cNvSpPr/>
            <p:nvPr/>
          </p:nvSpPr>
          <p:spPr>
            <a:xfrm rot="16200000">
              <a:off x="8217973" y="2820842"/>
              <a:ext cx="220408" cy="1038971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C9A65546-ACEB-D9AD-B92C-C530F8F6D4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55721" y="2553602"/>
            <a:ext cx="1038968" cy="896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66400" imgH="393480" progId="Equation.DSMT4">
                    <p:embed/>
                  </p:oleObj>
                </mc:Choice>
                <mc:Fallback>
                  <p:oleObj name="Equation" r:id="rId3" imgW="266400" imgH="393480" progId="Equation.DSMT4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C9A65546-ACEB-D9AD-B92C-C530F8F6D4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455721" y="2553602"/>
                          <a:ext cx="1038968" cy="8969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29B7F1A-7C2C-BF0B-080D-1D52AF8CF772}"/>
                </a:ext>
              </a:extLst>
            </p:cNvPr>
            <p:cNvSpPr txBox="1"/>
            <p:nvPr/>
          </p:nvSpPr>
          <p:spPr>
            <a:xfrm>
              <a:off x="8070394" y="3609125"/>
              <a:ext cx="5155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60B2418-6D81-1C60-432E-0F43B63E8B63}"/>
              </a:ext>
            </a:extLst>
          </p:cNvPr>
          <p:cNvSpPr txBox="1"/>
          <p:nvPr/>
        </p:nvSpPr>
        <p:spPr>
          <a:xfrm>
            <a:off x="401423" y="5026015"/>
            <a:ext cx="296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filter of the horizontal motion blur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0C47A438-4E56-23BD-DEDF-59B2DAF1BC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7171" y="3599726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0C47A438-4E56-23BD-DEDF-59B2DAF1B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7171" y="3599726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id="{A2B777FA-99C2-2ADD-5344-A7041734C85B}"/>
              </a:ext>
            </a:extLst>
          </p:cNvPr>
          <p:cNvSpPr/>
          <p:nvPr/>
        </p:nvSpPr>
        <p:spPr>
          <a:xfrm>
            <a:off x="2810649" y="3000875"/>
            <a:ext cx="1035087" cy="376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20A2F4-C1A8-048F-99DF-812CEC9FB805}"/>
              </a:ext>
            </a:extLst>
          </p:cNvPr>
          <p:cNvSpPr txBox="1"/>
          <p:nvPr/>
        </p:nvSpPr>
        <p:spPr>
          <a:xfrm>
            <a:off x="2954110" y="2597521"/>
            <a:ext cx="76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FFT</a:t>
            </a:r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32D97-BBCC-7486-D885-1E3733535DFF}"/>
              </a:ext>
            </a:extLst>
          </p:cNvPr>
          <p:cNvSpPr txBox="1"/>
          <p:nvPr/>
        </p:nvSpPr>
        <p:spPr>
          <a:xfrm>
            <a:off x="3928168" y="2882306"/>
            <a:ext cx="67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A29F1EB-B5E0-6662-59E1-06D60365B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9128" y="1690688"/>
            <a:ext cx="1472120" cy="261710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BA11DE4-EE74-7129-69D5-FBF6DD51B1BB}"/>
              </a:ext>
            </a:extLst>
          </p:cNvPr>
          <p:cNvSpPr txBox="1"/>
          <p:nvPr/>
        </p:nvSpPr>
        <p:spPr>
          <a:xfrm>
            <a:off x="9788247" y="4346871"/>
            <a:ext cx="296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blurred image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2B44A80-DB39-73AA-76C4-F3052B116E57}"/>
              </a:ext>
            </a:extLst>
          </p:cNvPr>
          <p:cNvSpPr/>
          <p:nvPr/>
        </p:nvSpPr>
        <p:spPr>
          <a:xfrm rot="10800000">
            <a:off x="8621188" y="3065602"/>
            <a:ext cx="1303506" cy="376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8DCF4BC-9299-80CB-BBBB-820FE9304D96}"/>
              </a:ext>
            </a:extLst>
          </p:cNvPr>
          <p:cNvSpPr txBox="1"/>
          <p:nvPr/>
        </p:nvSpPr>
        <p:spPr>
          <a:xfrm>
            <a:off x="8890130" y="2555653"/>
            <a:ext cx="76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FFT</a:t>
            </a:r>
            <a:endParaRPr 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CDCE9CE-4C60-22D2-B253-409B1127CAC8}"/>
              </a:ext>
            </a:extLst>
          </p:cNvPr>
          <p:cNvSpPr txBox="1"/>
          <p:nvPr/>
        </p:nvSpPr>
        <p:spPr>
          <a:xfrm>
            <a:off x="7986660" y="2954257"/>
            <a:ext cx="67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</a:t>
            </a:r>
            <a:endParaRPr lang="en-US" sz="3200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88E6ED48-56AE-14F0-5034-6D37068FED18}"/>
              </a:ext>
            </a:extLst>
          </p:cNvPr>
          <p:cNvSpPr/>
          <p:nvPr/>
        </p:nvSpPr>
        <p:spPr>
          <a:xfrm>
            <a:off x="4480974" y="3026138"/>
            <a:ext cx="1303506" cy="376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26078E-036B-CBBC-21D7-23ACCF95E930}"/>
              </a:ext>
            </a:extLst>
          </p:cNvPr>
          <p:cNvSpPr txBox="1"/>
          <p:nvPr/>
        </p:nvSpPr>
        <p:spPr>
          <a:xfrm>
            <a:off x="4380352" y="2597521"/>
            <a:ext cx="2281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Wiener’s filter</a:t>
            </a:r>
            <a:endParaRPr lang="en-US" sz="1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E830A7-543D-F48F-C542-B8885E00AEB9}"/>
              </a:ext>
            </a:extLst>
          </p:cNvPr>
          <p:cNvSpPr txBox="1"/>
          <p:nvPr/>
        </p:nvSpPr>
        <p:spPr>
          <a:xfrm>
            <a:off x="5904522" y="2921906"/>
            <a:ext cx="67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</a:t>
            </a: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D281FC0-1522-44E9-11E1-BE4ECE5CD318}"/>
              </a:ext>
            </a:extLst>
          </p:cNvPr>
          <p:cNvSpPr/>
          <p:nvPr/>
        </p:nvSpPr>
        <p:spPr>
          <a:xfrm rot="5400000">
            <a:off x="6906250" y="3180485"/>
            <a:ext cx="584775" cy="1237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7D24172-4E1D-D788-7076-AD1638544C5F}"/>
              </a:ext>
            </a:extLst>
          </p:cNvPr>
          <p:cNvSpPr txBox="1"/>
          <p:nvPr/>
        </p:nvSpPr>
        <p:spPr>
          <a:xfrm>
            <a:off x="6904297" y="4214212"/>
            <a:ext cx="3369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 = WG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EBDAD58-6128-D3C4-E742-7B01C1EDFB22}"/>
              </a:ext>
            </a:extLst>
          </p:cNvPr>
          <p:cNvSpPr txBox="1"/>
          <p:nvPr/>
        </p:nvSpPr>
        <p:spPr>
          <a:xfrm>
            <a:off x="5784479" y="4923061"/>
            <a:ext cx="136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iFFT</a:t>
            </a:r>
            <a:endParaRPr lang="en-US" dirty="0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28FA0B07-14FB-310C-51FF-FE3EF1151374}"/>
              </a:ext>
            </a:extLst>
          </p:cNvPr>
          <p:cNvSpPr/>
          <p:nvPr/>
        </p:nvSpPr>
        <p:spPr>
          <a:xfrm rot="5400000">
            <a:off x="6761788" y="4714013"/>
            <a:ext cx="873698" cy="1237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255DDF6-E046-F691-54CD-AE35768988A0}"/>
              </a:ext>
            </a:extLst>
          </p:cNvPr>
          <p:cNvSpPr txBox="1"/>
          <p:nvPr/>
        </p:nvSpPr>
        <p:spPr>
          <a:xfrm>
            <a:off x="5520950" y="5922979"/>
            <a:ext cx="336918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Deblurred image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676636-F0CD-7806-D943-C84A779C4F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782" r="26777"/>
          <a:stretch/>
        </p:blipFill>
        <p:spPr>
          <a:xfrm>
            <a:off x="4261954" y="3469009"/>
            <a:ext cx="1896831" cy="5645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D197A0-2B57-5C25-A9A1-4904678A5B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9424" y="5398392"/>
            <a:ext cx="1651787" cy="7421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6C400B-14C6-2F34-793E-2ED28B6FE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7811" y="6160420"/>
            <a:ext cx="2220258" cy="5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5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AC8DCAC-518A-B5E4-A7B3-A0781AA8F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84323"/>
            <a:ext cx="11020926" cy="65304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CD442F-B9B0-09FE-8855-003824EE02A0}"/>
              </a:ext>
            </a:extLst>
          </p:cNvPr>
          <p:cNvSpPr txBox="1"/>
          <p:nvPr/>
        </p:nvSpPr>
        <p:spPr>
          <a:xfrm>
            <a:off x="4848780" y="365125"/>
            <a:ext cx="2933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Before deblurring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FF2133-D999-73F7-48EE-749C678A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8CF650-723F-D060-D646-2DBA9501D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84323"/>
            <a:ext cx="11020926" cy="6530444"/>
          </a:xfrm>
          <a:prstGeom prst="rect">
            <a:avLst/>
          </a:prstGeo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50CA6313-D18B-B301-30F8-6C6208658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65259" y="2111771"/>
            <a:ext cx="3258067" cy="2859474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A78840-5B4A-D4E3-9654-38D6FA88B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527" y="2103437"/>
            <a:ext cx="3338947" cy="28678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D4D27BA4-6F30-294C-7851-665FEC585643}"/>
                  </a:ext>
                </a:extLst>
              </p14:cNvPr>
              <p14:cNvContentPartPr/>
              <p14:nvPr/>
            </p14:nvContentPartPr>
            <p14:xfrm>
              <a:off x="1520067" y="3019934"/>
              <a:ext cx="821880" cy="8859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D4D27BA4-6F30-294C-7851-665FEC5856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4067" y="2984294"/>
                <a:ext cx="893520" cy="957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1750AF1-9118-F907-B8CA-E134766B1E3E}"/>
              </a:ext>
            </a:extLst>
          </p:cNvPr>
          <p:cNvSpPr txBox="1"/>
          <p:nvPr/>
        </p:nvSpPr>
        <p:spPr>
          <a:xfrm>
            <a:off x="3287948" y="4558496"/>
            <a:ext cx="233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Before deblurring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F8C5AF-9048-6396-A762-605EB49CE2E5}"/>
              </a:ext>
            </a:extLst>
          </p:cNvPr>
          <p:cNvSpPr txBox="1"/>
          <p:nvPr/>
        </p:nvSpPr>
        <p:spPr>
          <a:xfrm>
            <a:off x="7063680" y="4623758"/>
            <a:ext cx="233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After deblurring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E7391E-AA10-B4E9-76C3-DA7F2AD31AB1}"/>
              </a:ext>
            </a:extLst>
          </p:cNvPr>
          <p:cNvSpPr txBox="1"/>
          <p:nvPr/>
        </p:nvSpPr>
        <p:spPr>
          <a:xfrm>
            <a:off x="4661800" y="414242"/>
            <a:ext cx="2933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After deblurring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8035-2A05-1FE1-8C46-E2DD30A7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E0D8-6E55-EF83-A52E-07B79F5ED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-756000" algn="l">
              <a:lnSpc>
                <a:spcPct val="150000"/>
              </a:lnSpc>
              <a:buNone/>
            </a:pPr>
            <a:r>
              <a:rPr lang="en-US" sz="1600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Brown, Matthew, Richard </a:t>
            </a:r>
            <a:r>
              <a:rPr lang="en-US" sz="1600" kern="1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Szeliski</a:t>
            </a:r>
            <a:r>
              <a:rPr lang="en-US" sz="1600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and Simon Winder. "Multi-image matching using multi-scale oriented patches." </a:t>
            </a:r>
            <a:r>
              <a:rPr lang="en-US" sz="1600" i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2005 IEEE Computer Society Conference on Computer Vision and Pattern Recognition (CVPR'05)</a:t>
            </a:r>
            <a:r>
              <a:rPr lang="en-US" sz="1600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Vol. 1. IEEE, 2005.</a:t>
            </a:r>
          </a:p>
          <a:p>
            <a:pPr marL="0" indent="-756000" algn="l">
              <a:lnSpc>
                <a:spcPct val="150000"/>
              </a:lnSpc>
              <a:buNone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Brown, Matthew, and David G. Lowe. "Automatic panoramic image stitching using invariant features." </a:t>
            </a:r>
            <a:r>
              <a:rPr lang="en-US" sz="16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International journal of computer vision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74.1 (2007): 59-73.</a:t>
            </a:r>
          </a:p>
          <a:p>
            <a:pPr marL="0" indent="-756000" algn="l">
              <a:lnSpc>
                <a:spcPct val="150000"/>
              </a:lnSpc>
              <a:buNone/>
            </a:pPr>
            <a:r>
              <a:rPr lang="en-US" sz="1600" kern="1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Heckbert</a:t>
            </a:r>
            <a:r>
              <a:rPr lang="en-US" sz="1600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Paul. "Projective mappings for image warping." </a:t>
            </a:r>
            <a:r>
              <a:rPr lang="en-US" sz="1600" i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Image-Based Modeling and Rendering</a:t>
            </a:r>
            <a:r>
              <a:rPr lang="en-US" sz="1600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869 (1999).</a:t>
            </a:r>
            <a:endParaRPr lang="en-US" sz="1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756000" algn="l">
              <a:lnSpc>
                <a:spcPct val="150000"/>
              </a:lnSpc>
              <a:buNone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Lin,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Mingxiu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et al. “Cylindrical panoramic image stitching method based on multi-cameras.” </a:t>
            </a:r>
            <a:r>
              <a:rPr lang="en-US" sz="16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2015 IEEE International Conference on Cyber Technology in Automation, Control, and Intelligent Systems (CYBER)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(2015): 1091-1096.</a:t>
            </a:r>
          </a:p>
          <a:p>
            <a:pPr marL="0" indent="-756000">
              <a:lnSpc>
                <a:spcPct val="150000"/>
              </a:lnSpc>
              <a:buNone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Lowe, David G. "Object recognition from local scale-invariant features."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seventh IEEE international conference on computer vision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2.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1999.</a:t>
            </a:r>
          </a:p>
          <a:p>
            <a:pPr marL="0" indent="-457200" algn="l">
              <a:buNone/>
            </a:pPr>
            <a:endParaRPr lang="en-US" sz="16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45720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9016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76032-09A0-8428-26E3-50CBE118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06615-6F5C-D462-943E-067DF653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614" y="32680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kumimoji="1" lang="zh-CN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2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the panorama from a video</a:t>
            </a: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Deblur the video to get a high-quality panorama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509A76-2A59-9E1D-766F-B41F116C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7" y="2869990"/>
            <a:ext cx="1092200" cy="1181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24E761F-CD76-4E6B-5555-107FD868F88A}"/>
              </a:ext>
            </a:extLst>
          </p:cNvPr>
          <p:cNvSpPr txBox="1"/>
          <p:nvPr/>
        </p:nvSpPr>
        <p:spPr>
          <a:xfrm>
            <a:off x="542922" y="405109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Input video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AF5135F-E46A-0804-54F3-E8B67819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08" y="2955527"/>
            <a:ext cx="2174688" cy="739615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B44C79BA-F87D-30A7-2229-08F8A7AE64E2}"/>
              </a:ext>
            </a:extLst>
          </p:cNvPr>
          <p:cNvSpPr/>
          <p:nvPr/>
        </p:nvSpPr>
        <p:spPr>
          <a:xfrm>
            <a:off x="1538308" y="3189359"/>
            <a:ext cx="516965" cy="27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C0E752-86B6-AA09-AD53-91D2F2AE8FA7}"/>
              </a:ext>
            </a:extLst>
          </p:cNvPr>
          <p:cNvSpPr txBox="1"/>
          <p:nvPr/>
        </p:nvSpPr>
        <p:spPr>
          <a:xfrm>
            <a:off x="2386492" y="4051090"/>
            <a:ext cx="167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Frame selection</a:t>
            </a:r>
            <a:endParaRPr kumimoji="1" lang="zh-CN" altLang="en-US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105141F8-C01C-DF1A-E3D4-C953318BDF80}"/>
              </a:ext>
            </a:extLst>
          </p:cNvPr>
          <p:cNvSpPr/>
          <p:nvPr/>
        </p:nvSpPr>
        <p:spPr>
          <a:xfrm>
            <a:off x="4472464" y="3189359"/>
            <a:ext cx="516965" cy="27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544A29-D987-4B20-3C8D-82B8DD727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097" y="2615825"/>
            <a:ext cx="1889806" cy="1537469"/>
          </a:xfrm>
          <a:prstGeom prst="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409A8C0E-0625-8561-9729-7B135D403D60}"/>
              </a:ext>
            </a:extLst>
          </p:cNvPr>
          <p:cNvSpPr/>
          <p:nvPr/>
        </p:nvSpPr>
        <p:spPr>
          <a:xfrm>
            <a:off x="7228971" y="3189359"/>
            <a:ext cx="516965" cy="27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A683A5-7DC6-8581-AD92-4240BEA6CCD0}"/>
              </a:ext>
            </a:extLst>
          </p:cNvPr>
          <p:cNvSpPr txBox="1"/>
          <p:nvPr/>
        </p:nvSpPr>
        <p:spPr>
          <a:xfrm>
            <a:off x="4989429" y="4077401"/>
            <a:ext cx="21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Cylindrical projection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4E5B0D-5B7D-50CE-DD88-65B57A833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308" y="4487757"/>
            <a:ext cx="2330019" cy="207112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85C6557-B091-B590-F794-9A740712B44F}"/>
              </a:ext>
            </a:extLst>
          </p:cNvPr>
          <p:cNvSpPr txBox="1"/>
          <p:nvPr/>
        </p:nvSpPr>
        <p:spPr>
          <a:xfrm>
            <a:off x="1899699" y="652773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stitching</a:t>
            </a:r>
            <a:endParaRPr kumimoji="1"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18779D1-05FE-F9AA-DE0F-37CB186BA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701" y="2598906"/>
            <a:ext cx="2697269" cy="156630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3140B62-81EA-8A85-E6A5-C7E1B2DFA358}"/>
              </a:ext>
            </a:extLst>
          </p:cNvPr>
          <p:cNvSpPr txBox="1"/>
          <p:nvPr/>
        </p:nvSpPr>
        <p:spPr>
          <a:xfrm>
            <a:off x="9066026" y="411842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Deblur</a:t>
            </a:r>
            <a:endParaRPr kumimoji="1" lang="zh-CN" altLang="en-US" dirty="0"/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9D19CC03-BB88-DADD-03F4-25571A7A70FD}"/>
              </a:ext>
            </a:extLst>
          </p:cNvPr>
          <p:cNvSpPr/>
          <p:nvPr/>
        </p:nvSpPr>
        <p:spPr>
          <a:xfrm>
            <a:off x="911373" y="5366080"/>
            <a:ext cx="516965" cy="27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1E27FC83-5D3D-16E0-9426-86C81AB1421B}"/>
              </a:ext>
            </a:extLst>
          </p:cNvPr>
          <p:cNvSpPr/>
          <p:nvPr/>
        </p:nvSpPr>
        <p:spPr>
          <a:xfrm>
            <a:off x="4163605" y="5312551"/>
            <a:ext cx="516965" cy="27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042BB29-1C7C-BA80-F6AC-FE6E23433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429" y="4714270"/>
            <a:ext cx="4622800" cy="15748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B30EEA3-DA65-FCE4-021D-DA31A769E7F8}"/>
              </a:ext>
            </a:extLst>
          </p:cNvPr>
          <p:cNvSpPr txBox="1"/>
          <p:nvPr/>
        </p:nvSpPr>
        <p:spPr>
          <a:xfrm>
            <a:off x="6159012" y="6304042"/>
            <a:ext cx="265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warping/calibration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76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301664" y="2068174"/>
            <a:ext cx="7346641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Corner points detection using SIFT detector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4DE2BA-8981-4234-9815-AD7F30CCDD98}"/>
              </a:ext>
            </a:extLst>
          </p:cNvPr>
          <p:cNvSpPr/>
          <p:nvPr/>
        </p:nvSpPr>
        <p:spPr>
          <a:xfrm>
            <a:off x="731520" y="3073483"/>
            <a:ext cx="57957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points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two images are detected by the SIFT (scale-invariant feature transform)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match of the points are analyzed by the RANSAC (random sample consensus)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2D19-2ED4-407F-83D0-43E4BC66A5CB}"/>
              </a:ext>
            </a:extLst>
          </p:cNvPr>
          <p:cNvSpPr txBox="1"/>
          <p:nvPr/>
        </p:nvSpPr>
        <p:spPr>
          <a:xfrm>
            <a:off x="8521024" y="6039894"/>
            <a:ext cx="238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points matching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76E50E6-39BB-7B88-B4F9-1BDCAEC3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155" y="1904866"/>
            <a:ext cx="4594290" cy="40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10093961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warping the image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9DA48CA-807B-F95A-7DA6-15D32BBB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99" y="3665521"/>
            <a:ext cx="4050898" cy="173749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72181FB-1A9F-5F6A-B0EB-E03FA74A95B0}"/>
              </a:ext>
            </a:extLst>
          </p:cNvPr>
          <p:cNvSpPr txBox="1"/>
          <p:nvPr/>
        </p:nvSpPr>
        <p:spPr>
          <a:xfrm>
            <a:off x="818323" y="2703236"/>
            <a:ext cx="4833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9 variables with 8 degrees of freedom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24059F0-F509-E1B2-BE11-341DB8D4CAD7}"/>
              </a:ext>
            </a:extLst>
          </p:cNvPr>
          <p:cNvSpPr/>
          <p:nvPr/>
        </p:nvSpPr>
        <p:spPr>
          <a:xfrm rot="10800000">
            <a:off x="5487914" y="2659340"/>
            <a:ext cx="856034" cy="495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C4B554-2629-26CE-EB0A-EF894F81191B}"/>
              </a:ext>
            </a:extLst>
          </p:cNvPr>
          <p:cNvSpPr txBox="1"/>
          <p:nvPr/>
        </p:nvSpPr>
        <p:spPr>
          <a:xfrm>
            <a:off x="6784514" y="2278649"/>
            <a:ext cx="4833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least requirement: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match point pairs are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then 4 points: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least square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E1100B-B91C-452E-5F8C-DBD03C781AF7}"/>
              </a:ext>
            </a:extLst>
          </p:cNvPr>
          <p:cNvSpPr/>
          <p:nvPr/>
        </p:nvSpPr>
        <p:spPr>
          <a:xfrm>
            <a:off x="2646345" y="4209492"/>
            <a:ext cx="1459149" cy="1277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7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8C6CDB31-B440-E616-5BFF-F08ABE846995}"/>
              </a:ext>
            </a:extLst>
          </p:cNvPr>
          <p:cNvGrpSpPr/>
          <p:nvPr/>
        </p:nvGrpSpPr>
        <p:grpSpPr>
          <a:xfrm>
            <a:off x="7762671" y="205814"/>
            <a:ext cx="3179854" cy="3195869"/>
            <a:chOff x="8294119" y="677964"/>
            <a:chExt cx="3179854" cy="319586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9175FF7-C29E-07A4-D3B7-668408A7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4119" y="677964"/>
              <a:ext cx="3179854" cy="2826537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4AC41ED-881E-0A4F-B165-79A2DD580510}"/>
                </a:ext>
              </a:extLst>
            </p:cNvPr>
            <p:cNvSpPr txBox="1"/>
            <p:nvPr/>
          </p:nvSpPr>
          <p:spPr>
            <a:xfrm>
              <a:off x="8294119" y="3504501"/>
              <a:ext cx="317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 – frame 308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433220" y="1698661"/>
            <a:ext cx="5717704" cy="100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Video frame selection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A1F6E4-BE55-4CBE-48BB-D9A87BEC6D81}"/>
              </a:ext>
            </a:extLst>
          </p:cNvPr>
          <p:cNvSpPr txBox="1"/>
          <p:nvPr/>
        </p:nvSpPr>
        <p:spPr>
          <a:xfrm>
            <a:off x="326351" y="2350339"/>
            <a:ext cx="6439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Search: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&lt;2 or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reachCriterion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add index1, index2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frames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else: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)/2)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)/2,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E691BE-5861-9DCC-2A0F-E3AA1AB2C6DA}"/>
              </a:ext>
            </a:extLst>
          </p:cNvPr>
          <p:cNvSpPr txBox="1"/>
          <p:nvPr/>
        </p:nvSpPr>
        <p:spPr>
          <a:xfrm>
            <a:off x="326351" y="4789633"/>
            <a:ext cx="6852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reachCriterion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(# of good match points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&gt; some number)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857B0D-891B-3950-BD01-3EB49785C09A}"/>
              </a:ext>
            </a:extLst>
          </p:cNvPr>
          <p:cNvSpPr txBox="1"/>
          <p:nvPr/>
        </p:nvSpPr>
        <p:spPr>
          <a:xfrm>
            <a:off x="574038" y="5702715"/>
            <a:ext cx="5436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camera rotates to one single direction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first frame does not overlap the last frame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14C2566-4BF5-4097-BA3A-865B362A7E52}"/>
              </a:ext>
            </a:extLst>
          </p:cNvPr>
          <p:cNvGrpSpPr/>
          <p:nvPr/>
        </p:nvGrpSpPr>
        <p:grpSpPr>
          <a:xfrm>
            <a:off x="7717020" y="198309"/>
            <a:ext cx="3247128" cy="3203374"/>
            <a:chOff x="6192973" y="665585"/>
            <a:chExt cx="3247128" cy="320337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7F4D43A-7E0D-00C4-3076-6BDED1943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804" y="665585"/>
              <a:ext cx="3188297" cy="283404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A19B028-ED73-945D-492D-AC7E7A88C900}"/>
                </a:ext>
              </a:extLst>
            </p:cNvPr>
            <p:cNvSpPr txBox="1"/>
            <p:nvPr/>
          </p:nvSpPr>
          <p:spPr>
            <a:xfrm>
              <a:off x="6192973" y="3499627"/>
              <a:ext cx="317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 – frame 154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596BED5-57C4-4FAB-10C6-FF320EB85131}"/>
              </a:ext>
            </a:extLst>
          </p:cNvPr>
          <p:cNvGrpSpPr/>
          <p:nvPr/>
        </p:nvGrpSpPr>
        <p:grpSpPr>
          <a:xfrm>
            <a:off x="7649745" y="205814"/>
            <a:ext cx="3314404" cy="3202889"/>
            <a:chOff x="3757455" y="665586"/>
            <a:chExt cx="3314404" cy="320288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27C21F6-590F-E313-6F69-648A7C911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3561" y="665586"/>
              <a:ext cx="3188298" cy="2834042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58B6675-4BE0-95B8-DC91-BB64B01A37AC}"/>
                </a:ext>
              </a:extLst>
            </p:cNvPr>
            <p:cNvSpPr txBox="1"/>
            <p:nvPr/>
          </p:nvSpPr>
          <p:spPr>
            <a:xfrm>
              <a:off x="3757455" y="3499143"/>
              <a:ext cx="317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 – frame 77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D7C4F31-7E67-59B8-7E01-7A11F59A2986}"/>
              </a:ext>
            </a:extLst>
          </p:cNvPr>
          <p:cNvGrpSpPr/>
          <p:nvPr/>
        </p:nvGrpSpPr>
        <p:grpSpPr>
          <a:xfrm>
            <a:off x="7775698" y="220430"/>
            <a:ext cx="3188297" cy="3181253"/>
            <a:chOff x="4966117" y="677964"/>
            <a:chExt cx="3188297" cy="318125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4C6049D-A4F2-2E5E-3DFE-B56FF48C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6117" y="677964"/>
              <a:ext cx="3188297" cy="2834042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03FD479-2C72-2596-5500-4E4ACE05868A}"/>
                </a:ext>
              </a:extLst>
            </p:cNvPr>
            <p:cNvSpPr txBox="1"/>
            <p:nvPr/>
          </p:nvSpPr>
          <p:spPr>
            <a:xfrm>
              <a:off x="4974560" y="3489885"/>
              <a:ext cx="317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 – frame 39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6830A0F9-DB08-3968-3CCB-B7AF658A7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968" y="2704775"/>
            <a:ext cx="5024812" cy="3459605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F434181F-6D05-9B3E-E27D-589874F044B2}"/>
              </a:ext>
            </a:extLst>
          </p:cNvPr>
          <p:cNvSpPr txBox="1"/>
          <p:nvPr/>
        </p:nvSpPr>
        <p:spPr>
          <a:xfrm>
            <a:off x="6887184" y="6202498"/>
            <a:ext cx="49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Panorama constructed from the selected frames</a:t>
            </a:r>
          </a:p>
        </p:txBody>
      </p:sp>
    </p:spTree>
    <p:extLst>
      <p:ext uri="{BB962C8B-B14F-4D97-AF65-F5344CB8AC3E}">
        <p14:creationId xmlns:p14="http://schemas.microsoft.com/office/powerpoint/2010/main" val="30936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10590840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Cylindrical projection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7CA604-10D5-64E5-EF52-CEB3AA82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2923"/>
            <a:ext cx="4234846" cy="40026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74998E-8E1F-F0D5-DD66-67A41A69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11" y="3828546"/>
            <a:ext cx="5916551" cy="18975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35C7B62-CCF7-1363-F624-128686248A31}"/>
              </a:ext>
            </a:extLst>
          </p:cNvPr>
          <p:cNvSpPr/>
          <p:nvPr/>
        </p:nvSpPr>
        <p:spPr>
          <a:xfrm>
            <a:off x="5908921" y="2122671"/>
            <a:ext cx="2205064" cy="15583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850BEF-6B87-881F-F92D-E8D1D53DDC24}"/>
              </a:ext>
            </a:extLst>
          </p:cNvPr>
          <p:cNvSpPr/>
          <p:nvPr/>
        </p:nvSpPr>
        <p:spPr>
          <a:xfrm>
            <a:off x="9330837" y="2135266"/>
            <a:ext cx="2205064" cy="15583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FDB78EE7-DBA8-6771-6BFF-1D0E9A491AED}"/>
              </a:ext>
            </a:extLst>
          </p:cNvPr>
          <p:cNvSpPr/>
          <p:nvPr/>
        </p:nvSpPr>
        <p:spPr>
          <a:xfrm>
            <a:off x="8300676" y="2655238"/>
            <a:ext cx="850005" cy="35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22C401B-9487-1DDE-DB8E-5FB225EBF89B}"/>
              </a:ext>
            </a:extLst>
          </p:cNvPr>
          <p:cNvSpPr/>
          <p:nvPr/>
        </p:nvSpPr>
        <p:spPr>
          <a:xfrm>
            <a:off x="6305886" y="2358979"/>
            <a:ext cx="66675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45C7F45-1E10-4AF5-06A6-007C37854CDC}"/>
              </a:ext>
            </a:extLst>
          </p:cNvPr>
          <p:cNvSpPr/>
          <p:nvPr/>
        </p:nvSpPr>
        <p:spPr>
          <a:xfrm flipH="1" flipV="1">
            <a:off x="10011109" y="2435179"/>
            <a:ext cx="57151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CD1571-FD69-28EA-69DC-A31AB9B6BE61}"/>
              </a:ext>
            </a:extLst>
          </p:cNvPr>
          <p:cNvSpPr txBox="1"/>
          <p:nvPr/>
        </p:nvSpPr>
        <p:spPr>
          <a:xfrm>
            <a:off x="6052601" y="249153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(x, y)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997763-13C1-D6F1-F4B3-D451B1F7F323}"/>
              </a:ext>
            </a:extLst>
          </p:cNvPr>
          <p:cNvSpPr txBox="1"/>
          <p:nvPr/>
        </p:nvSpPr>
        <p:spPr>
          <a:xfrm>
            <a:off x="9691149" y="250603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(u, v)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3CE7EE-726E-96FA-05DF-939BC1417EE8}"/>
              </a:ext>
            </a:extLst>
          </p:cNvPr>
          <p:cNvSpPr txBox="1"/>
          <p:nvPr/>
        </p:nvSpPr>
        <p:spPr>
          <a:xfrm>
            <a:off x="6096000" y="1726660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Original image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0E5321-29C4-A99D-2C45-A577A817CBE2}"/>
              </a:ext>
            </a:extLst>
          </p:cNvPr>
          <p:cNvSpPr txBox="1"/>
          <p:nvPr/>
        </p:nvSpPr>
        <p:spPr>
          <a:xfrm>
            <a:off x="9438096" y="1735398"/>
            <a:ext cx="1990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Transformed image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3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11D1D-D8E1-698C-5004-194F03CD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528A6B-57FE-E49D-C07F-788408F9E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C153ED-F6FF-D897-3FC7-F786CABB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073"/>
            <a:ext cx="6729961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81467B-F5DA-568A-E6C8-9AFBB3FC6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11" y="1450073"/>
            <a:ext cx="6400989" cy="44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8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5521962" cy="618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Calibration of the image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8F638F-5A0C-748C-EAAA-E9231022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2" y="2523281"/>
            <a:ext cx="5436850" cy="36576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E66E80-BEC5-D916-80FF-6CFA687F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7" y="2523281"/>
            <a:ext cx="5521962" cy="3570292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FE88103B-3E54-9DD8-E5E0-1BDDE6F12D47}"/>
              </a:ext>
            </a:extLst>
          </p:cNvPr>
          <p:cNvSpPr/>
          <p:nvPr/>
        </p:nvSpPr>
        <p:spPr>
          <a:xfrm>
            <a:off x="366487" y="2619375"/>
            <a:ext cx="128813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CED0DE6-DD68-0AA7-117F-78C883ED1EC5}"/>
              </a:ext>
            </a:extLst>
          </p:cNvPr>
          <p:cNvSpPr/>
          <p:nvPr/>
        </p:nvSpPr>
        <p:spPr>
          <a:xfrm>
            <a:off x="5572125" y="2464622"/>
            <a:ext cx="152400" cy="180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D42DAF-BC41-0E41-F2AC-24504E372770}"/>
              </a:ext>
            </a:extLst>
          </p:cNvPr>
          <p:cNvSpPr/>
          <p:nvPr/>
        </p:nvSpPr>
        <p:spPr>
          <a:xfrm>
            <a:off x="327388" y="5863384"/>
            <a:ext cx="152400" cy="180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97FF9F8-2F1C-5B79-9507-63E8C06898AF}"/>
              </a:ext>
            </a:extLst>
          </p:cNvPr>
          <p:cNvSpPr/>
          <p:nvPr/>
        </p:nvSpPr>
        <p:spPr>
          <a:xfrm>
            <a:off x="5736049" y="5683253"/>
            <a:ext cx="152400" cy="180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9163DB0-21E4-7A98-63DC-003327DC3BD3}"/>
              </a:ext>
            </a:extLst>
          </p:cNvPr>
          <p:cNvSpPr/>
          <p:nvPr/>
        </p:nvSpPr>
        <p:spPr>
          <a:xfrm>
            <a:off x="6334125" y="2567860"/>
            <a:ext cx="152400" cy="180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37C020D-FDF1-64F9-0B7B-A09FF947E3E4}"/>
              </a:ext>
            </a:extLst>
          </p:cNvPr>
          <p:cNvSpPr/>
          <p:nvPr/>
        </p:nvSpPr>
        <p:spPr>
          <a:xfrm>
            <a:off x="6303553" y="5955436"/>
            <a:ext cx="152400" cy="180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F875582-B932-2A7E-4C15-50FD00B091A5}"/>
              </a:ext>
            </a:extLst>
          </p:cNvPr>
          <p:cNvSpPr/>
          <p:nvPr/>
        </p:nvSpPr>
        <p:spPr>
          <a:xfrm>
            <a:off x="11670649" y="2553544"/>
            <a:ext cx="152400" cy="180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EBAD4B8-8923-16CF-09A8-C83DDC3638E2}"/>
              </a:ext>
            </a:extLst>
          </p:cNvPr>
          <p:cNvSpPr/>
          <p:nvPr/>
        </p:nvSpPr>
        <p:spPr>
          <a:xfrm>
            <a:off x="11657631" y="5953449"/>
            <a:ext cx="152400" cy="180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CBED2D27-C6A4-05C6-10B1-7244C5AECE72}"/>
              </a:ext>
            </a:extLst>
          </p:cNvPr>
          <p:cNvSpPr/>
          <p:nvPr/>
        </p:nvSpPr>
        <p:spPr>
          <a:xfrm>
            <a:off x="5655816" y="4112470"/>
            <a:ext cx="96002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36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5AE38-AAAC-3673-591B-5B1487B0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A69E30A-70B9-B9CB-A705-2F9CF3F94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75" t="34063" r="6614" b="30752"/>
          <a:stretch/>
        </p:blipFill>
        <p:spPr>
          <a:xfrm>
            <a:off x="87175" y="283779"/>
            <a:ext cx="12104825" cy="253860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C5D2B0-9704-F724-0EA1-E26496484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6" t="25280" r="9052" b="20533"/>
          <a:stretch/>
        </p:blipFill>
        <p:spPr>
          <a:xfrm>
            <a:off x="641133" y="2822387"/>
            <a:ext cx="10712667" cy="355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</TotalTime>
  <Words>634</Words>
  <Application>Microsoft Macintosh PowerPoint</Application>
  <PresentationFormat>宽屏</PresentationFormat>
  <Paragraphs>96</Paragraphs>
  <Slides>15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Arial</vt:lpstr>
      <vt:lpstr>Calibri</vt:lpstr>
      <vt:lpstr>Calibri Light</vt:lpstr>
      <vt:lpstr>Times New Roman</vt:lpstr>
      <vt:lpstr>Wingdings</vt:lpstr>
      <vt:lpstr>Office Theme</vt:lpstr>
      <vt:lpstr>Equation</vt:lpstr>
      <vt:lpstr>Obtaining High-quality Panorama from Videos  </vt:lpstr>
      <vt:lpstr>Goal and Methodology</vt:lpstr>
      <vt:lpstr>Methodology</vt:lpstr>
      <vt:lpstr>Methodology</vt:lpstr>
      <vt:lpstr>Methodology</vt:lpstr>
      <vt:lpstr>Methodology</vt:lpstr>
      <vt:lpstr>PowerPoint 演示文稿</vt:lpstr>
      <vt:lpstr>Methodology</vt:lpstr>
      <vt:lpstr>PowerPoint 演示文稿</vt:lpstr>
      <vt:lpstr>Methodology</vt:lpstr>
      <vt:lpstr>PowerPoint 演示文稿</vt:lpstr>
      <vt:lpstr>Methodology</vt:lpstr>
      <vt:lpstr>PowerPoint 演示文稿</vt:lpstr>
      <vt:lpstr>References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Aware Inpainting for Novel View Synthesis  Jayant Thatte  Jean-Baptiste Boin</dc:title>
  <dc:creator>Jayant Thatte</dc:creator>
  <cp:lastModifiedBy>Songlin zhao (SDS,120090346)</cp:lastModifiedBy>
  <cp:revision>35</cp:revision>
  <dcterms:created xsi:type="dcterms:W3CDTF">2019-02-11T23:34:15Z</dcterms:created>
  <dcterms:modified xsi:type="dcterms:W3CDTF">2022-07-27T11:08:39Z</dcterms:modified>
</cp:coreProperties>
</file>